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sldIdLst>
    <p:sldId id="256" r:id="rId4"/>
    <p:sldId id="257" r:id="rId5"/>
    <p:sldId id="258" r:id="rId6"/>
    <p:sldId id="259" r:id="rId7"/>
    <p:sldId id="260" r:id="rId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31"/>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4"/>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4"/>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5359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2424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43"/>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8"/>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56690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00851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9"/>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2"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6972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57105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35145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405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30"/>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2374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1062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365125"/>
            <a:ext cx="1971675"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2"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39858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分页-红色">
    <p:spTree>
      <p:nvGrpSpPr>
        <p:cNvPr id="1" name=""/>
        <p:cNvGrpSpPr/>
        <p:nvPr/>
      </p:nvGrpSpPr>
      <p:grpSpPr>
        <a:xfrm>
          <a:off x="0" y="0"/>
          <a:ext cx="0" cy="0"/>
          <a:chOff x="0" y="0"/>
          <a:chExt cx="0" cy="0"/>
        </a:xfrm>
      </p:grpSpPr>
      <p:grpSp>
        <p:nvGrpSpPr>
          <p:cNvPr id="2" name="组合 1"/>
          <p:cNvGrpSpPr/>
          <p:nvPr userDrawn="1"/>
        </p:nvGrpSpPr>
        <p:grpSpPr>
          <a:xfrm>
            <a:off x="281528" y="1"/>
            <a:ext cx="105725" cy="962146"/>
            <a:chOff x="281524" y="0"/>
            <a:chExt cx="105725" cy="721610"/>
          </a:xfrm>
          <a:solidFill>
            <a:srgbClr val="BF3420"/>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grpSp>
      <p:grpSp>
        <p:nvGrpSpPr>
          <p:cNvPr id="3" name="组合 6"/>
          <p:cNvGrpSpPr/>
          <p:nvPr userDrawn="1"/>
        </p:nvGrpSpPr>
        <p:grpSpPr>
          <a:xfrm rot="10800000">
            <a:off x="8801760" y="6617464"/>
            <a:ext cx="105725" cy="240536"/>
            <a:chOff x="281524" y="0"/>
            <a:chExt cx="105725" cy="721610"/>
          </a:xfrm>
          <a:solidFill>
            <a:srgbClr val="BF3420"/>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grpSp>
      <p:sp>
        <p:nvSpPr>
          <p:cNvPr id="8" name="TextBox 15"/>
          <p:cNvSpPr txBox="1">
            <a:spLocks noChangeArrowheads="1"/>
          </p:cNvSpPr>
          <p:nvPr userDrawn="1"/>
        </p:nvSpPr>
        <p:spPr bwMode="auto">
          <a:xfrm>
            <a:off x="8835145" y="6546110"/>
            <a:ext cx="377747" cy="584519"/>
          </a:xfrm>
          <a:prstGeom prst="rect">
            <a:avLst/>
          </a:prstGeom>
          <a:noFill/>
          <a:ln w="9525">
            <a:noFill/>
            <a:miter lim="800000"/>
            <a:headEnd/>
            <a:tailEnd/>
          </a:ln>
        </p:spPr>
        <p:txBody>
          <a:bodyPr wrap="square">
            <a:spAutoFit/>
          </a:bodyPr>
          <a:lstStyle/>
          <a:p>
            <a:pPr algn="ctr">
              <a:defRPr/>
            </a:pPr>
            <a:fld id="{12A0A70C-D125-4C03-ACF3-16B501C1EC77}" type="slidenum">
              <a:rPr lang="zh-CN" altLang="en-US" sz="1599">
                <a:solidFill>
                  <a:prstClr val="black">
                    <a:lumMod val="65000"/>
                    <a:lumOff val="35000"/>
                  </a:prstClr>
                </a:solidFill>
                <a:latin typeface="Arial Unicode MS" pitchFamily="34" charset="-122"/>
                <a:ea typeface="Arial Unicode MS" pitchFamily="34" charset="-122"/>
                <a:cs typeface="Arial Unicode MS" pitchFamily="34" charset="-122"/>
              </a:rPr>
              <a:pPr algn="ctr">
                <a:defRPr/>
              </a:pPr>
              <a:t>‹#›</a:t>
            </a:fld>
            <a:r>
              <a:rPr lang="zh-CN" altLang="en-US" sz="1599" dirty="0">
                <a:solidFill>
                  <a:prstClr val="black">
                    <a:lumMod val="65000"/>
                    <a:lumOff val="35000"/>
                  </a:prstClr>
                </a:solidFill>
                <a:latin typeface="Arial Unicode MS" pitchFamily="34" charset="-122"/>
                <a:ea typeface="Arial Unicode MS" pitchFamily="34" charset="-122"/>
                <a:cs typeface="Arial Unicode MS" pitchFamily="34" charset="-122"/>
              </a:rPr>
              <a:t> </a:t>
            </a:r>
          </a:p>
        </p:txBody>
      </p:sp>
      <p:cxnSp>
        <p:nvCxnSpPr>
          <p:cNvPr id="13" name="直接连接符 12"/>
          <p:cNvCxnSpPr/>
          <p:nvPr userDrawn="1"/>
        </p:nvCxnSpPr>
        <p:spPr>
          <a:xfrm>
            <a:off x="521550" y="90872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图片 11" descr="1、封面&amp;封底_03.png"/>
          <p:cNvPicPr>
            <a:picLocks noChangeAspect="1"/>
          </p:cNvPicPr>
          <p:nvPr userDrawn="1"/>
        </p:nvPicPr>
        <p:blipFill>
          <a:blip r:embed="rId2" cstate="print"/>
          <a:stretch>
            <a:fillRect/>
          </a:stretch>
        </p:blipFill>
        <p:spPr>
          <a:xfrm>
            <a:off x="7248836" y="143613"/>
            <a:ext cx="1895167" cy="536932"/>
          </a:xfrm>
          <a:prstGeom prst="rect">
            <a:avLst/>
          </a:prstGeom>
        </p:spPr>
      </p:pic>
    </p:spTree>
    <p:extLst>
      <p:ext uri="{BB962C8B-B14F-4D97-AF65-F5344CB8AC3E}">
        <p14:creationId xmlns:p14="http://schemas.microsoft.com/office/powerpoint/2010/main" val="2884620832"/>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8085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48598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63477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93544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62439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445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6"/>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28142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41092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54137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87460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0404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分页-红色">
    <p:spTree>
      <p:nvGrpSpPr>
        <p:cNvPr id="1" name=""/>
        <p:cNvGrpSpPr/>
        <p:nvPr/>
      </p:nvGrpSpPr>
      <p:grpSpPr>
        <a:xfrm>
          <a:off x="0" y="0"/>
          <a:ext cx="0" cy="0"/>
          <a:chOff x="0" y="0"/>
          <a:chExt cx="0" cy="0"/>
        </a:xfrm>
      </p:grpSpPr>
      <p:grpSp>
        <p:nvGrpSpPr>
          <p:cNvPr id="2" name="组合 1"/>
          <p:cNvGrpSpPr/>
          <p:nvPr userDrawn="1"/>
        </p:nvGrpSpPr>
        <p:grpSpPr>
          <a:xfrm>
            <a:off x="281526" y="1"/>
            <a:ext cx="105725" cy="962146"/>
            <a:chOff x="281524" y="0"/>
            <a:chExt cx="105725" cy="721610"/>
          </a:xfrm>
          <a:solidFill>
            <a:srgbClr val="BF3420"/>
          </a:solidFill>
        </p:grpSpPr>
        <p:sp>
          <p:nvSpPr>
            <p:cNvPr id="5" name="矩形 4"/>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sp>
          <p:nvSpPr>
            <p:cNvPr id="6" name="矩形 5"/>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grpSp>
      <p:grpSp>
        <p:nvGrpSpPr>
          <p:cNvPr id="3" name="组合 6"/>
          <p:cNvGrpSpPr/>
          <p:nvPr userDrawn="1"/>
        </p:nvGrpSpPr>
        <p:grpSpPr>
          <a:xfrm rot="10800000">
            <a:off x="8801758" y="6617464"/>
            <a:ext cx="105725" cy="240536"/>
            <a:chOff x="281524" y="0"/>
            <a:chExt cx="105725" cy="721610"/>
          </a:xfrm>
          <a:solidFill>
            <a:srgbClr val="BF3420"/>
          </a:solidFill>
        </p:grpSpPr>
        <p:sp>
          <p:nvSpPr>
            <p:cNvPr id="10" name="矩形 9"/>
            <p:cNvSpPr/>
            <p:nvPr/>
          </p:nvSpPr>
          <p:spPr>
            <a:xfrm>
              <a:off x="281524"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sp>
          <p:nvSpPr>
            <p:cNvPr id="11" name="矩形 10"/>
            <p:cNvSpPr/>
            <p:nvPr/>
          </p:nvSpPr>
          <p:spPr>
            <a:xfrm>
              <a:off x="341530" y="0"/>
              <a:ext cx="45719" cy="721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grpSp>
      <p:sp>
        <p:nvSpPr>
          <p:cNvPr id="8" name="TextBox 15"/>
          <p:cNvSpPr txBox="1">
            <a:spLocks noChangeArrowheads="1"/>
          </p:cNvSpPr>
          <p:nvPr userDrawn="1"/>
        </p:nvSpPr>
        <p:spPr bwMode="auto">
          <a:xfrm>
            <a:off x="8835143" y="6546108"/>
            <a:ext cx="377747" cy="584519"/>
          </a:xfrm>
          <a:prstGeom prst="rect">
            <a:avLst/>
          </a:prstGeom>
          <a:noFill/>
          <a:ln w="9525">
            <a:noFill/>
            <a:miter lim="800000"/>
            <a:headEnd/>
            <a:tailEnd/>
          </a:ln>
        </p:spPr>
        <p:txBody>
          <a:bodyPr wrap="square">
            <a:spAutoFit/>
          </a:bodyPr>
          <a:lstStyle/>
          <a:p>
            <a:pPr algn="ctr">
              <a:defRPr/>
            </a:pPr>
            <a:fld id="{12A0A70C-D125-4C03-ACF3-16B501C1EC77}" type="slidenum">
              <a:rPr lang="zh-CN" altLang="en-US" sz="1599">
                <a:solidFill>
                  <a:prstClr val="black">
                    <a:lumMod val="65000"/>
                    <a:lumOff val="35000"/>
                  </a:prstClr>
                </a:solidFill>
                <a:latin typeface="Arial Unicode MS" pitchFamily="34" charset="-122"/>
                <a:ea typeface="Arial Unicode MS" pitchFamily="34" charset="-122"/>
                <a:cs typeface="Arial Unicode MS" pitchFamily="34" charset="-122"/>
              </a:rPr>
              <a:pPr algn="ctr">
                <a:defRPr/>
              </a:pPr>
              <a:t>‹#›</a:t>
            </a:fld>
            <a:r>
              <a:rPr lang="zh-CN" altLang="en-US" sz="1599" dirty="0">
                <a:solidFill>
                  <a:prstClr val="black">
                    <a:lumMod val="65000"/>
                    <a:lumOff val="35000"/>
                  </a:prstClr>
                </a:solidFill>
                <a:latin typeface="Arial Unicode MS" pitchFamily="34" charset="-122"/>
                <a:ea typeface="Arial Unicode MS" pitchFamily="34" charset="-122"/>
                <a:cs typeface="Arial Unicode MS" pitchFamily="34" charset="-122"/>
              </a:rPr>
              <a:t> </a:t>
            </a:r>
          </a:p>
        </p:txBody>
      </p:sp>
      <p:cxnSp>
        <p:nvCxnSpPr>
          <p:cNvPr id="13" name="直接连接符 12"/>
          <p:cNvCxnSpPr/>
          <p:nvPr userDrawn="1"/>
        </p:nvCxnSpPr>
        <p:spPr>
          <a:xfrm>
            <a:off x="521550" y="908720"/>
            <a:ext cx="351039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图片 11" descr="1、封面&amp;封底_03.png"/>
          <p:cNvPicPr>
            <a:picLocks noChangeAspect="1"/>
          </p:cNvPicPr>
          <p:nvPr userDrawn="1"/>
        </p:nvPicPr>
        <p:blipFill>
          <a:blip r:embed="rId2" cstate="print"/>
          <a:stretch>
            <a:fillRect/>
          </a:stretch>
        </p:blipFill>
        <p:spPr>
          <a:xfrm>
            <a:off x="7248834" y="143613"/>
            <a:ext cx="1895167" cy="536932"/>
          </a:xfrm>
          <a:prstGeom prst="rect">
            <a:avLst/>
          </a:prstGeom>
        </p:spPr>
      </p:pic>
    </p:spTree>
    <p:extLst>
      <p:ext uri="{BB962C8B-B14F-4D97-AF65-F5344CB8AC3E}">
        <p14:creationId xmlns:p14="http://schemas.microsoft.com/office/powerpoint/2010/main" val="2216067201"/>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2020/10/16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2020/10/16</a:t>
            </a:fld>
            <a:endParaRPr lang="zh-CN" altLang="en-US"/>
          </a:p>
        </p:txBody>
      </p:sp>
      <p:sp>
        <p:nvSpPr>
          <p:cNvPr id="5" name="页脚占位符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61082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EE2528-E580-428F-A3B1-AD05651A688A}" type="datetimeFigureOut">
              <a:rPr lang="zh-CN" altLang="en-US" smtClean="0">
                <a:solidFill>
                  <a:prstClr val="black">
                    <a:tint val="75000"/>
                  </a:prstClr>
                </a:solidFill>
              </a:rPr>
              <a:pPr/>
              <a:t>2020/10/16</a:t>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EF91DA-9708-43B1-A980-E800DE59FFB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506925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yiban.cn/"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3.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5.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角三角形 4"/>
          <p:cNvSpPr/>
          <p:nvPr/>
        </p:nvSpPr>
        <p:spPr>
          <a:xfrm rot="5400000">
            <a:off x="-46977" y="46984"/>
            <a:ext cx="1477917" cy="1383957"/>
          </a:xfrm>
          <a:prstGeom prst="rtTriangle">
            <a:avLst/>
          </a:prstGeom>
          <a:solidFill>
            <a:srgbClr val="D0C85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直角三角形 10"/>
          <p:cNvSpPr/>
          <p:nvPr/>
        </p:nvSpPr>
        <p:spPr>
          <a:xfrm rot="10800000">
            <a:off x="7554904" y="0"/>
            <a:ext cx="1589096" cy="1845276"/>
          </a:xfrm>
          <a:prstGeom prst="rtTriangle">
            <a:avLst/>
          </a:prstGeom>
          <a:solidFill>
            <a:srgbClr val="67B8C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矩形 3"/>
          <p:cNvSpPr/>
          <p:nvPr/>
        </p:nvSpPr>
        <p:spPr>
          <a:xfrm>
            <a:off x="0" y="4686300"/>
            <a:ext cx="9144000" cy="2171700"/>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6000" b="1" dirty="0">
              <a:solidFill>
                <a:srgbClr val="E7E6E6">
                  <a:lumMod val="50000"/>
                </a:srgbClr>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4499994" y="2708920"/>
            <a:ext cx="184731" cy="369332"/>
          </a:xfrm>
          <a:prstGeom prst="rect">
            <a:avLst/>
          </a:prstGeom>
          <a:noFill/>
        </p:spPr>
        <p:txBody>
          <a:bodyPr wrap="none" rtlCol="0">
            <a:spAutoFit/>
          </a:bodyPr>
          <a:lstStyle/>
          <a:p>
            <a:endParaRPr lang="zh-CN" altLang="en-US" dirty="0"/>
          </a:p>
        </p:txBody>
      </p:sp>
      <p:sp>
        <p:nvSpPr>
          <p:cNvPr id="6" name="TextBox 5"/>
          <p:cNvSpPr txBox="1"/>
          <p:nvPr/>
        </p:nvSpPr>
        <p:spPr>
          <a:xfrm>
            <a:off x="629562" y="2478091"/>
            <a:ext cx="7884876" cy="1200329"/>
          </a:xfrm>
          <a:prstGeom prst="rect">
            <a:avLst/>
          </a:prstGeom>
          <a:noFill/>
        </p:spPr>
        <p:txBody>
          <a:bodyPr wrap="square" rtlCol="0">
            <a:spAutoFit/>
          </a:bodyPr>
          <a:lstStyle/>
          <a:p>
            <a:r>
              <a:rPr lang="zh-CN" altLang="en-US" sz="7200" b="1" dirty="0" smtClean="0">
                <a:solidFill>
                  <a:schemeClr val="accent6">
                    <a:lumMod val="60000"/>
                    <a:lumOff val="40000"/>
                  </a:schemeClr>
                </a:solidFill>
              </a:rPr>
              <a:t>易班注册使用指南</a:t>
            </a:r>
            <a:endParaRPr lang="zh-CN" altLang="en-US" sz="7200" b="1" dirty="0">
              <a:solidFill>
                <a:schemeClr val="accent6">
                  <a:lumMod val="60000"/>
                  <a:lumOff val="40000"/>
                </a:schemeClr>
              </a:solidFill>
            </a:endParaRPr>
          </a:p>
        </p:txBody>
      </p:sp>
    </p:spTree>
    <p:extLst>
      <p:ext uri="{BB962C8B-B14F-4D97-AF65-F5344CB8AC3E}">
        <p14:creationId xmlns:p14="http://schemas.microsoft.com/office/powerpoint/2010/main" val="3288414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5400000">
            <a:off x="-160636" y="160638"/>
            <a:ext cx="2051221" cy="1729946"/>
          </a:xfrm>
          <a:prstGeom prst="rtTriangle">
            <a:avLst/>
          </a:prstGeom>
          <a:solidFill>
            <a:schemeClr val="accent6">
              <a:lumMod val="40000"/>
              <a:lumOff val="60000"/>
            </a:schemeClr>
          </a:solidFill>
          <a:ln>
            <a:solidFill>
              <a:schemeClr val="accent6">
                <a:lumMod val="20000"/>
                <a:lumOff val="80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5" name="等腰三角形 4"/>
          <p:cNvSpPr/>
          <p:nvPr/>
        </p:nvSpPr>
        <p:spPr>
          <a:xfrm>
            <a:off x="7096126" y="4902200"/>
            <a:ext cx="2056886" cy="19558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23530" y="836712"/>
            <a:ext cx="8343644" cy="5170646"/>
          </a:xfrm>
          <a:prstGeom prst="rect">
            <a:avLst/>
          </a:prstGeom>
          <a:noFill/>
        </p:spPr>
        <p:txBody>
          <a:bodyPr wrap="square" rtlCol="0">
            <a:spAutoFit/>
          </a:bodyPr>
          <a:lstStyle/>
          <a:p>
            <a:pPr algn="ctr"/>
            <a:r>
              <a:rPr lang="zh-CN" altLang="en-US" sz="3200" b="1" dirty="0"/>
              <a:t>易班注册认证方法</a:t>
            </a:r>
            <a:endParaRPr lang="zh-CN" altLang="en-US" sz="3200" dirty="0"/>
          </a:p>
          <a:p>
            <a:r>
              <a:rPr lang="zh-CN" altLang="en-US" dirty="0"/>
              <a:t>（易班网页端和手机客户端均可完成注册及使用，请根据个人习惯进行选择）</a:t>
            </a:r>
          </a:p>
          <a:p>
            <a:r>
              <a:rPr lang="zh-CN" altLang="en-US" sz="2000" b="1" dirty="0"/>
              <a:t>手机客户端</a:t>
            </a:r>
            <a:endParaRPr lang="zh-CN" altLang="en-US" sz="2000" dirty="0"/>
          </a:p>
          <a:p>
            <a:r>
              <a:rPr lang="zh-CN" altLang="en-US" sz="2000" dirty="0" smtClean="0"/>
              <a:t></a:t>
            </a:r>
            <a:r>
              <a:rPr lang="en-US" altLang="zh-CN" sz="2000" dirty="0" smtClean="0">
                <a:solidFill>
                  <a:srgbClr val="FF0000"/>
                </a:solidFill>
              </a:rPr>
              <a:t>IOS</a:t>
            </a:r>
            <a:r>
              <a:rPr lang="zh-CN" altLang="en-US" sz="2000" dirty="0">
                <a:solidFill>
                  <a:srgbClr val="FF0000"/>
                </a:solidFill>
              </a:rPr>
              <a:t>系统</a:t>
            </a:r>
            <a:r>
              <a:rPr lang="zh-CN" altLang="en-US" sz="2000" dirty="0"/>
              <a:t>手机可直接进入</a:t>
            </a:r>
            <a:r>
              <a:rPr lang="en-US" altLang="zh-CN" sz="2000" dirty="0"/>
              <a:t>app store </a:t>
            </a:r>
            <a:r>
              <a:rPr lang="zh-CN" altLang="en-US" sz="2000" dirty="0"/>
              <a:t>搜索“易班”进行下载安装；</a:t>
            </a:r>
          </a:p>
          <a:p>
            <a:r>
              <a:rPr lang="zh-CN" altLang="en-US" sz="2000" dirty="0" smtClean="0"/>
              <a:t></a:t>
            </a:r>
            <a:r>
              <a:rPr lang="zh-CN" altLang="en-US" sz="2000" dirty="0" smtClean="0">
                <a:solidFill>
                  <a:srgbClr val="FF0000"/>
                </a:solidFill>
              </a:rPr>
              <a:t>安</a:t>
            </a:r>
            <a:r>
              <a:rPr lang="zh-CN" altLang="en-US" sz="2000" dirty="0">
                <a:solidFill>
                  <a:srgbClr val="FF0000"/>
                </a:solidFill>
              </a:rPr>
              <a:t>卓系统</a:t>
            </a:r>
            <a:r>
              <a:rPr lang="zh-CN" altLang="en-US" sz="2000" dirty="0"/>
              <a:t>手机</a:t>
            </a:r>
            <a:r>
              <a:rPr lang="zh-CN" altLang="en-US" sz="2000" dirty="0" smtClean="0"/>
              <a:t>，建议使用</a:t>
            </a:r>
            <a:r>
              <a:rPr lang="zh-CN" altLang="en-US" sz="2000" dirty="0"/>
              <a:t>手机浏览器或腾讯</a:t>
            </a:r>
            <a:r>
              <a:rPr lang="en-US" altLang="zh-CN" sz="2000" dirty="0"/>
              <a:t>QQ</a:t>
            </a:r>
            <a:r>
              <a:rPr lang="zh-CN" altLang="en-US" sz="2000" dirty="0"/>
              <a:t>内的“扫码”功能扫描易班官方网站客户端安装二维码进行安装，易班官方网站二维码如图：</a:t>
            </a:r>
          </a:p>
          <a:p>
            <a:endParaRPr lang="en-US" altLang="zh-CN" sz="2000" dirty="0" smtClean="0"/>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a:p>
            <a:endParaRPr lang="zh-CN" altLang="en-US" sz="2000" dirty="0"/>
          </a:p>
          <a:p>
            <a:r>
              <a:rPr lang="zh-CN" altLang="en-US" sz="2000" b="1" dirty="0"/>
              <a:t>网页端</a:t>
            </a:r>
            <a:endParaRPr lang="zh-CN" altLang="en-US" sz="2000" dirty="0"/>
          </a:p>
          <a:p>
            <a:r>
              <a:rPr lang="zh-CN" altLang="en-US" sz="2000" dirty="0"/>
              <a:t>网页版易班</a:t>
            </a:r>
            <a:r>
              <a:rPr lang="zh-CN" altLang="en-US" sz="2000" dirty="0" smtClean="0"/>
              <a:t>，建议使用</a:t>
            </a:r>
            <a:r>
              <a:rPr lang="zh-CN" altLang="en-US" sz="2000" dirty="0">
                <a:solidFill>
                  <a:srgbClr val="FF0000"/>
                </a:solidFill>
              </a:rPr>
              <a:t>谷歌</a:t>
            </a:r>
            <a:r>
              <a:rPr lang="zh-CN" altLang="en-US" sz="2000" dirty="0"/>
              <a:t>或</a:t>
            </a:r>
            <a:r>
              <a:rPr lang="en-US" altLang="zh-CN" sz="2000" dirty="0">
                <a:solidFill>
                  <a:srgbClr val="FF0000"/>
                </a:solidFill>
              </a:rPr>
              <a:t>UC</a:t>
            </a:r>
            <a:r>
              <a:rPr lang="zh-CN" altLang="en-US" sz="2000" dirty="0" smtClean="0">
                <a:solidFill>
                  <a:srgbClr val="FF0000"/>
                </a:solidFill>
              </a:rPr>
              <a:t>浏览器</a:t>
            </a:r>
            <a:r>
              <a:rPr lang="zh-CN" altLang="en-US" sz="2000" dirty="0" smtClean="0"/>
              <a:t>登录</a:t>
            </a:r>
            <a:r>
              <a:rPr lang="en-US" altLang="zh-CN" sz="2000" dirty="0" smtClean="0">
                <a:hlinkClick r:id="rId2"/>
              </a:rPr>
              <a:t>www.yiban.cn</a:t>
            </a:r>
            <a:r>
              <a:rPr lang="zh-CN" altLang="en-US" sz="2000" dirty="0"/>
              <a:t>，</a:t>
            </a:r>
            <a:endParaRPr lang="zh-CN" altLang="en-US" sz="2000" dirty="0"/>
          </a:p>
          <a:p>
            <a:r>
              <a:rPr lang="zh-CN" altLang="en-US" sz="2000" dirty="0"/>
              <a:t>网页端的内容相较手机客户端更为丰富</a:t>
            </a:r>
            <a:endParaRPr lang="en-US" altLang="zh-CN" sz="2000" dirty="0" smtClean="0">
              <a:solidFill>
                <a:srgbClr val="C00000"/>
              </a:solidFill>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9534" y="2996954"/>
            <a:ext cx="30861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815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94735" y="75248"/>
            <a:ext cx="6941563" cy="692013"/>
          </a:xfrm>
          <a:prstGeom prst="rect">
            <a:avLst/>
          </a:prstGeom>
          <a:noFill/>
        </p:spPr>
        <p:txBody>
          <a:bodyPr wrap="square" lIns="121884" tIns="60942" rIns="121884" bIns="60942" rtlCol="0">
            <a:spAutoFit/>
          </a:bodyPr>
          <a:lstStyle/>
          <a:p>
            <a:r>
              <a:rPr lang="en-US" altLang="zh-CN" sz="3697" dirty="0" smtClean="0">
                <a:solidFill>
                  <a:srgbClr val="C00000"/>
                </a:solidFill>
                <a:latin typeface="+mj-ea"/>
                <a:ea typeface="+mj-ea"/>
              </a:rPr>
              <a:t>1</a:t>
            </a:r>
            <a:r>
              <a:rPr lang="en-US" altLang="zh-CN" sz="3697" dirty="0" smtClean="0">
                <a:solidFill>
                  <a:srgbClr val="C00000"/>
                </a:solidFill>
                <a:latin typeface="+mj-ea"/>
                <a:ea typeface="+mj-ea"/>
              </a:rPr>
              <a:t>.</a:t>
            </a:r>
            <a:r>
              <a:rPr lang="zh-CN" altLang="en-US" sz="3697" dirty="0" smtClean="0">
                <a:solidFill>
                  <a:srgbClr val="C00000"/>
                </a:solidFill>
                <a:latin typeface="+mj-ea"/>
                <a:ea typeface="+mj-ea"/>
              </a:rPr>
              <a:t>如何注册易班（客户端</a:t>
            </a:r>
            <a:r>
              <a:rPr lang="zh-CN" altLang="en-US" sz="3697" dirty="0">
                <a:solidFill>
                  <a:srgbClr val="C00000"/>
                </a:solidFill>
                <a:latin typeface="Impact" pitchFamily="34" charset="0"/>
                <a:ea typeface="+mj-ea"/>
              </a:rPr>
              <a:t>）</a:t>
            </a:r>
            <a:endParaRPr lang="zh-CN" altLang="en-US" sz="3697" dirty="0">
              <a:solidFill>
                <a:srgbClr val="C00000"/>
              </a:solidFill>
              <a:latin typeface="Impact" pitchFamily="34" charset="0"/>
              <a:ea typeface="+mj-ea"/>
            </a:endParaRPr>
          </a:p>
        </p:txBody>
      </p:sp>
      <p:sp>
        <p:nvSpPr>
          <p:cNvPr id="7" name="文本框 6"/>
          <p:cNvSpPr txBox="1"/>
          <p:nvPr/>
        </p:nvSpPr>
        <p:spPr>
          <a:xfrm>
            <a:off x="323530" y="5624069"/>
            <a:ext cx="1622843" cy="923330"/>
          </a:xfrm>
          <a:prstGeom prst="rect">
            <a:avLst/>
          </a:prstGeom>
          <a:solidFill>
            <a:schemeClr val="accent4">
              <a:lumMod val="60000"/>
              <a:lumOff val="40000"/>
            </a:schemeClr>
          </a:solid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打开</a:t>
            </a:r>
            <a:r>
              <a:rPr lang="en-US" altLang="zh-CN" dirty="0" smtClean="0">
                <a:latin typeface="微软雅黑" panose="020B0503020204020204" pitchFamily="34" charset="-122"/>
                <a:ea typeface="微软雅黑" panose="020B0503020204020204" pitchFamily="34" charset="-122"/>
              </a:rPr>
              <a:t>APP</a:t>
            </a:r>
            <a:r>
              <a:rPr lang="zh-CN" altLang="en-US" dirty="0" smtClean="0">
                <a:latin typeface="微软雅黑" panose="020B0503020204020204" pitchFamily="34" charset="-122"/>
                <a:ea typeface="微软雅黑" panose="020B0503020204020204" pitchFamily="34" charset="-122"/>
              </a:rPr>
              <a:t>后点击</a:t>
            </a:r>
            <a:r>
              <a:rPr lang="zh-CN" altLang="en-US" dirty="0" smtClean="0">
                <a:solidFill>
                  <a:srgbClr val="C00000"/>
                </a:solidFill>
                <a:latin typeface="微软雅黑" panose="020B0503020204020204" pitchFamily="34" charset="-122"/>
                <a:ea typeface="微软雅黑" panose="020B0503020204020204" pitchFamily="34" charset="-122"/>
              </a:rPr>
              <a:t>“新用户注册”</a:t>
            </a:r>
            <a:r>
              <a:rPr lang="zh-CN" altLang="en-US" dirty="0" smtClean="0">
                <a:latin typeface="微软雅黑" panose="020B0503020204020204" pitchFamily="34" charset="-122"/>
                <a:ea typeface="微软雅黑" panose="020B0503020204020204" pitchFamily="34" charset="-122"/>
              </a:rPr>
              <a:t>图标</a:t>
            </a:r>
            <a:r>
              <a:rPr lang="zh-CN" altLang="en-US" dirty="0" smtClean="0">
                <a:latin typeface="微软雅黑" panose="020B0503020204020204" pitchFamily="34" charset="-122"/>
                <a:ea typeface="微软雅黑" panose="020B0503020204020204" pitchFamily="34" charset="-122"/>
              </a:rPr>
              <a:t>进入</a:t>
            </a:r>
            <a:endParaRPr lang="en-US" altLang="zh-CN" dirty="0" smtClean="0">
              <a:latin typeface="微软雅黑" panose="020B0503020204020204" pitchFamily="34" charset="-122"/>
              <a:ea typeface="微软雅黑" panose="020B0503020204020204" pitchFamily="34" charset="-122"/>
            </a:endParaRPr>
          </a:p>
        </p:txBody>
      </p:sp>
      <p:sp>
        <p:nvSpPr>
          <p:cNvPr id="13" name="文本框 12"/>
          <p:cNvSpPr txBox="1"/>
          <p:nvPr/>
        </p:nvSpPr>
        <p:spPr>
          <a:xfrm>
            <a:off x="4644010" y="5733258"/>
            <a:ext cx="1810328" cy="646331"/>
          </a:xfrm>
          <a:prstGeom prst="rect">
            <a:avLst/>
          </a:prstGeom>
          <a:solidFill>
            <a:schemeClr val="accent4">
              <a:lumMod val="60000"/>
              <a:lumOff val="40000"/>
            </a:schemeClr>
          </a:solid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点击进入校方认证</a:t>
            </a:r>
            <a:endParaRPr lang="en-US" altLang="zh-CN" dirty="0" smtClean="0">
              <a:solidFill>
                <a:srgbClr val="FF0000"/>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2483768" y="5517234"/>
            <a:ext cx="1577358" cy="1200329"/>
          </a:xfrm>
          <a:prstGeom prst="rect">
            <a:avLst/>
          </a:prstGeom>
          <a:solidFill>
            <a:schemeClr val="accent4">
              <a:lumMod val="60000"/>
              <a:lumOff val="40000"/>
            </a:schemeClr>
          </a:solid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输入手机号获得验证码并点击同意服务协议</a:t>
            </a:r>
            <a:endParaRPr lang="en-US" altLang="zh-CN" dirty="0" smtClean="0">
              <a:solidFill>
                <a:srgbClr val="FF0000"/>
              </a:solidFill>
              <a:latin typeface="微软雅黑" panose="020B0503020204020204" pitchFamily="34" charset="-122"/>
              <a:ea typeface="微软雅黑" panose="020B0503020204020204" pitchFamily="34" charset="-122"/>
            </a:endParaRPr>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945" b="5542"/>
          <a:stretch/>
        </p:blipFill>
        <p:spPr bwMode="auto">
          <a:xfrm>
            <a:off x="294735" y="1530400"/>
            <a:ext cx="1792670" cy="344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椭圆 13"/>
          <p:cNvSpPr/>
          <p:nvPr/>
        </p:nvSpPr>
        <p:spPr>
          <a:xfrm>
            <a:off x="395536" y="3286808"/>
            <a:ext cx="558980" cy="57606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5170" b="41554"/>
          <a:stretch/>
        </p:blipFill>
        <p:spPr bwMode="auto">
          <a:xfrm>
            <a:off x="2411760" y="2204868"/>
            <a:ext cx="1770142" cy="2095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222" b="21467"/>
          <a:stretch/>
        </p:blipFill>
        <p:spPr bwMode="auto">
          <a:xfrm>
            <a:off x="4644010" y="1693520"/>
            <a:ext cx="1914121" cy="3118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椭圆 14"/>
          <p:cNvSpPr/>
          <p:nvPr/>
        </p:nvSpPr>
        <p:spPr>
          <a:xfrm>
            <a:off x="5076057" y="2147753"/>
            <a:ext cx="1058512" cy="57606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3"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5530" b="18009"/>
          <a:stretch/>
        </p:blipFill>
        <p:spPr bwMode="auto">
          <a:xfrm>
            <a:off x="6887907" y="1489401"/>
            <a:ext cx="2076583" cy="3528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文本框 12"/>
          <p:cNvSpPr txBox="1"/>
          <p:nvPr/>
        </p:nvSpPr>
        <p:spPr>
          <a:xfrm>
            <a:off x="7010146" y="5301210"/>
            <a:ext cx="1810328" cy="1477328"/>
          </a:xfrm>
          <a:prstGeom prst="rect">
            <a:avLst/>
          </a:prstGeom>
          <a:solidFill>
            <a:schemeClr val="accent4">
              <a:lumMod val="60000"/>
              <a:lumOff val="40000"/>
            </a:schemeClr>
          </a:solid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rPr>
              <a:t>进入</a:t>
            </a:r>
            <a:r>
              <a:rPr lang="zh-CN" altLang="en-US" dirty="0" smtClean="0">
                <a:latin typeface="微软雅黑" panose="020B0503020204020204" pitchFamily="34" charset="-122"/>
                <a:ea typeface="微软雅黑" panose="020B0503020204020204" pitchFamily="34" charset="-122"/>
              </a:rPr>
              <a:t>后进行校方认证，学校选择</a:t>
            </a:r>
            <a:r>
              <a:rPr lang="zh-CN" altLang="en-US" dirty="0" smtClean="0">
                <a:solidFill>
                  <a:srgbClr val="FF0000"/>
                </a:solidFill>
                <a:latin typeface="微软雅黑" panose="020B0503020204020204" pitchFamily="34" charset="-122"/>
                <a:ea typeface="微软雅黑" panose="020B0503020204020204" pitchFamily="34" charset="-122"/>
              </a:rPr>
              <a:t>上海</a:t>
            </a:r>
            <a:r>
              <a:rPr lang="en-US" altLang="zh-CN" dirty="0" smtClean="0">
                <a:solidFill>
                  <a:srgbClr val="FF0000"/>
                </a:solidFill>
                <a:latin typeface="微软雅黑" panose="020B0503020204020204" pitchFamily="34" charset="-122"/>
                <a:ea typeface="微软雅黑" panose="020B0503020204020204" pitchFamily="34" charset="-122"/>
              </a:rPr>
              <a:t>-</a:t>
            </a:r>
            <a:r>
              <a:rPr lang="zh-CN" altLang="en-US" dirty="0" smtClean="0">
                <a:solidFill>
                  <a:srgbClr val="FF0000"/>
                </a:solidFill>
                <a:latin typeface="微软雅黑" panose="020B0503020204020204" pitchFamily="34" charset="-122"/>
                <a:ea typeface="微软雅黑" panose="020B0503020204020204" pitchFamily="34" charset="-122"/>
              </a:rPr>
              <a:t>上海电力大学</a:t>
            </a:r>
            <a:r>
              <a:rPr lang="zh-CN" altLang="en-US" dirty="0" smtClean="0">
                <a:latin typeface="微软雅黑" panose="020B0503020204020204" pitchFamily="34" charset="-122"/>
                <a:ea typeface="微软雅黑" panose="020B0503020204020204" pitchFamily="34" charset="-122"/>
              </a:rPr>
              <a:t>，最下方输入学号</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44749239"/>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94734" y="75246"/>
            <a:ext cx="5501402" cy="692013"/>
          </a:xfrm>
          <a:prstGeom prst="rect">
            <a:avLst/>
          </a:prstGeom>
          <a:noFill/>
        </p:spPr>
        <p:txBody>
          <a:bodyPr wrap="square" lIns="121884" tIns="60942" rIns="121884" bIns="60942" rtlCol="0">
            <a:spAutoFit/>
          </a:bodyPr>
          <a:lstStyle/>
          <a:p>
            <a:r>
              <a:rPr lang="en-US" altLang="zh-CN" sz="3697" dirty="0">
                <a:solidFill>
                  <a:srgbClr val="C00000"/>
                </a:solidFill>
                <a:latin typeface="宋体"/>
              </a:rPr>
              <a:t>2</a:t>
            </a:r>
            <a:r>
              <a:rPr lang="en-US" altLang="zh-CN" sz="3697" dirty="0" smtClean="0">
                <a:solidFill>
                  <a:srgbClr val="C00000"/>
                </a:solidFill>
                <a:latin typeface="宋体"/>
              </a:rPr>
              <a:t>.</a:t>
            </a:r>
            <a:r>
              <a:rPr lang="zh-CN" altLang="en-US" sz="3697" dirty="0" smtClean="0">
                <a:solidFill>
                  <a:srgbClr val="C00000"/>
                </a:solidFill>
                <a:latin typeface="宋体"/>
              </a:rPr>
              <a:t>如何注册易班（网页）</a:t>
            </a:r>
            <a:endParaRPr lang="zh-CN" altLang="en-US" sz="3697" dirty="0">
              <a:solidFill>
                <a:srgbClr val="C00000"/>
              </a:solidFill>
              <a:latin typeface="Impact" pitchFamily="34" charset="0"/>
            </a:endParaRPr>
          </a:p>
        </p:txBody>
      </p:sp>
      <p:sp>
        <p:nvSpPr>
          <p:cNvPr id="27" name="矩形 26"/>
          <p:cNvSpPr/>
          <p:nvPr/>
        </p:nvSpPr>
        <p:spPr>
          <a:xfrm>
            <a:off x="4183382" y="296505"/>
            <a:ext cx="4572000" cy="1800493"/>
          </a:xfrm>
          <a:prstGeom prst="rect">
            <a:avLst/>
          </a:prstGeom>
        </p:spPr>
        <p:txBody>
          <a:bodyPr>
            <a:spAutoFit/>
          </a:bodyPr>
          <a:lstStyle/>
          <a:p>
            <a:pPr>
              <a:lnSpc>
                <a:spcPct val="150000"/>
              </a:lnSpc>
            </a:pPr>
            <a:endParaRPr lang="en-US" altLang="zh-CN" dirty="0" smtClean="0">
              <a:solidFill>
                <a:prstClr val="black">
                  <a:lumMod val="75000"/>
                  <a:lumOff val="25000"/>
                </a:prstClr>
              </a:solidFill>
            </a:endParaRPr>
          </a:p>
          <a:p>
            <a:pPr marL="285750" indent="-285750">
              <a:lnSpc>
                <a:spcPct val="150000"/>
              </a:lnSpc>
              <a:buFont typeface="Wingdings" panose="05000000000000000000" pitchFamily="2" charset="2"/>
              <a:buChar char="l"/>
            </a:pP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登录</a:t>
            </a:r>
            <a:r>
              <a:rPr lang="en-US" altLang="zh-CN" sz="1400" dirty="0" smtClean="0">
                <a:solidFill>
                  <a:srgbClr val="C00000"/>
                </a:solidFill>
                <a:latin typeface="微软雅黑" panose="020B0503020204020204" pitchFamily="34" charset="-122"/>
                <a:ea typeface="微软雅黑" panose="020B0503020204020204" pitchFamily="34" charset="-122"/>
              </a:rPr>
              <a:t>www.yiban.cn</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后</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，右上方点击</a:t>
            </a:r>
            <a:r>
              <a:rPr lang="zh-CN" altLang="en-US" sz="1400" dirty="0" smtClean="0">
                <a:solidFill>
                  <a:srgbClr val="C00000"/>
                </a:solidFill>
                <a:latin typeface="微软雅黑" panose="020B0503020204020204" pitchFamily="34" charset="-122"/>
                <a:ea typeface="微软雅黑" panose="020B0503020204020204" pitchFamily="34" charset="-122"/>
              </a:rPr>
              <a:t>注册</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00"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输入手机号，获得验证码。</a:t>
            </a:r>
            <a:endParaRPr lang="en-US" altLang="zh-CN" sz="1400"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务必完成</a:t>
            </a:r>
            <a:r>
              <a:rPr lang="zh-CN" altLang="en-US" sz="1400" dirty="0" smtClean="0">
                <a:solidFill>
                  <a:srgbClr val="C00000"/>
                </a:solidFill>
                <a:latin typeface="微软雅黑" panose="020B0503020204020204" pitchFamily="34" charset="-122"/>
                <a:ea typeface="微软雅黑" panose="020B0503020204020204" pitchFamily="34" charset="-122"/>
              </a:rPr>
              <a:t>校方认证</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00"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选择学校：搜索上海电力大学</a:t>
            </a:r>
            <a:endParaRPr lang="en-US" altLang="zh-CN" sz="1400" dirty="0" smtClean="0">
              <a:solidFill>
                <a:prstClr val="black">
                  <a:lumMod val="75000"/>
                  <a:lumOff val="25000"/>
                </a:prstClr>
              </a:solidFill>
              <a:latin typeface="微软雅黑" panose="020B0503020204020204" pitchFamily="34" charset="-122"/>
              <a:ea typeface="微软雅黑" panose="020B0503020204020204" pitchFamily="34" charset="-122"/>
            </a:endParaRPr>
          </a:p>
        </p:txBody>
      </p:sp>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710" t="9703" r="11518" b="37295"/>
          <a:stretch/>
        </p:blipFill>
        <p:spPr bwMode="auto">
          <a:xfrm>
            <a:off x="209651" y="980792"/>
            <a:ext cx="3974682" cy="1584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椭圆 18"/>
          <p:cNvSpPr/>
          <p:nvPr/>
        </p:nvSpPr>
        <p:spPr>
          <a:xfrm>
            <a:off x="3660327" y="908720"/>
            <a:ext cx="558980" cy="57606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553" t="9703" r="12440" b="11066"/>
          <a:stretch/>
        </p:blipFill>
        <p:spPr bwMode="auto">
          <a:xfrm>
            <a:off x="294734" y="2708920"/>
            <a:ext cx="3736674" cy="2311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873"/>
          <a:stretch/>
        </p:blipFill>
        <p:spPr bwMode="auto">
          <a:xfrm>
            <a:off x="4930222" y="2096998"/>
            <a:ext cx="3080222" cy="2567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9480" y="4664593"/>
            <a:ext cx="3461706" cy="2060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1167082"/>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5400000">
            <a:off x="-160637" y="160638"/>
            <a:ext cx="2051221" cy="1729946"/>
          </a:xfrm>
          <a:prstGeom prst="rtTriangle">
            <a:avLst/>
          </a:prstGeom>
          <a:solidFill>
            <a:schemeClr val="accent6">
              <a:lumMod val="60000"/>
              <a:lumOff val="40000"/>
            </a:schemeClr>
          </a:solidFill>
          <a:ln>
            <a:solidFill>
              <a:schemeClr val="accent6">
                <a:lumMod val="40000"/>
                <a:lumOff val="60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5" name="等腰三角形 4"/>
          <p:cNvSpPr/>
          <p:nvPr/>
        </p:nvSpPr>
        <p:spPr>
          <a:xfrm>
            <a:off x="7096126" y="4902200"/>
            <a:ext cx="2056886" cy="1955800"/>
          </a:xfrm>
          <a:prstGeom prst="triangle">
            <a:avLst>
              <a:gd name="adj" fmla="val 100000"/>
            </a:avLst>
          </a:prstGeom>
          <a:solidFill>
            <a:schemeClr val="accent5">
              <a:lumMod val="60000"/>
              <a:lumOff val="4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文本框 5"/>
          <p:cNvSpPr txBox="1"/>
          <p:nvPr/>
        </p:nvSpPr>
        <p:spPr>
          <a:xfrm>
            <a:off x="1049556" y="1484784"/>
            <a:ext cx="7287509" cy="3539430"/>
          </a:xfrm>
          <a:prstGeom prst="rect">
            <a:avLst/>
          </a:prstGeom>
          <a:noFill/>
        </p:spPr>
        <p:txBody>
          <a:bodyPr wrap="square" rtlCol="0">
            <a:spAutoFit/>
          </a:bodyPr>
          <a:lstStyle/>
          <a:p>
            <a:pPr marL="457200" indent="-457200">
              <a:buFont typeface="Wingdings" panose="05000000000000000000" pitchFamily="2" charset="2"/>
              <a:buChar char="n"/>
            </a:pPr>
            <a:r>
              <a:rPr lang="zh-CN" altLang="en-US" sz="2800" dirty="0" smtClean="0">
                <a:latin typeface="微软雅黑" panose="020B0503020204020204" pitchFamily="34" charset="-122"/>
                <a:ea typeface="微软雅黑" panose="020B0503020204020204" pitchFamily="34" charset="-122"/>
              </a:rPr>
              <a:t>务必完成校方认证，才算注册成功</a:t>
            </a:r>
            <a:endParaRPr lang="en-US" altLang="zh-CN" sz="2800" dirty="0" smtClean="0">
              <a:latin typeface="微软雅黑" panose="020B0503020204020204" pitchFamily="34" charset="-122"/>
              <a:ea typeface="微软雅黑" panose="020B0503020204020204" pitchFamily="34" charset="-122"/>
            </a:endParaRPr>
          </a:p>
          <a:p>
            <a:pPr marL="457200" indent="-457200">
              <a:buFont typeface="Wingdings" panose="05000000000000000000" pitchFamily="2" charset="2"/>
              <a:buChar char="n"/>
            </a:pPr>
            <a:endParaRPr lang="en-US" altLang="zh-CN" sz="2800" dirty="0" smtClean="0">
              <a:latin typeface="微软雅黑" panose="020B0503020204020204" pitchFamily="34" charset="-122"/>
              <a:ea typeface="微软雅黑" panose="020B0503020204020204" pitchFamily="34" charset="-122"/>
            </a:endParaRPr>
          </a:p>
          <a:p>
            <a:pPr marL="457200" indent="-457200">
              <a:buFont typeface="Wingdings" panose="05000000000000000000" pitchFamily="2" charset="2"/>
              <a:buChar char="n"/>
            </a:pPr>
            <a:r>
              <a:rPr lang="zh-CN" altLang="en-US" sz="2800" dirty="0" smtClean="0">
                <a:latin typeface="微软雅黑" panose="020B0503020204020204" pitchFamily="34" charset="-122"/>
                <a:ea typeface="微软雅黑" panose="020B0503020204020204" pitchFamily="34" charset="-122"/>
              </a:rPr>
              <a:t>校方认证</a:t>
            </a:r>
            <a:r>
              <a:rPr lang="zh-CN" altLang="en-US" sz="2800" dirty="0">
                <a:latin typeface="微软雅黑" pitchFamily="34" charset="-122"/>
                <a:ea typeface="微软雅黑" pitchFamily="34" charset="-122"/>
              </a:rPr>
              <a:t>会严格按照校方所提供的师生姓名和认证数据自动进行信息抓取匹配通过。保证校方认证在易班用户身份真实性</a:t>
            </a:r>
            <a:r>
              <a:rPr lang="zh-CN" altLang="en-US" sz="2800" dirty="0" smtClean="0">
                <a:latin typeface="微软雅黑" pitchFamily="34" charset="-122"/>
                <a:ea typeface="微软雅黑" pitchFamily="34" charset="-122"/>
              </a:rPr>
              <a:t>。</a:t>
            </a:r>
            <a:endParaRPr lang="en-US" altLang="zh-CN" sz="2800" dirty="0" smtClean="0">
              <a:latin typeface="微软雅黑" pitchFamily="34" charset="-122"/>
              <a:ea typeface="微软雅黑" pitchFamily="34" charset="-122"/>
            </a:endParaRPr>
          </a:p>
          <a:p>
            <a:pPr marL="457200" indent="-457200">
              <a:buFont typeface="Wingdings" panose="05000000000000000000" pitchFamily="2" charset="2"/>
              <a:buChar char="n"/>
            </a:pPr>
            <a:endParaRPr lang="zh-CN" altLang="en-US" sz="2800" dirty="0">
              <a:latin typeface="微软雅黑" pitchFamily="34" charset="-122"/>
              <a:ea typeface="微软雅黑" pitchFamily="34" charset="-122"/>
            </a:endParaRPr>
          </a:p>
          <a:p>
            <a:pPr marL="457200" indent="-457200">
              <a:buFont typeface="Wingdings" panose="05000000000000000000" pitchFamily="2" charset="2"/>
              <a:buChar char="n"/>
            </a:pPr>
            <a:r>
              <a:rPr lang="zh-CN" altLang="en-US" sz="2800" dirty="0" smtClean="0">
                <a:solidFill>
                  <a:prstClr val="black"/>
                </a:solidFill>
                <a:latin typeface="微软雅黑" panose="020B0503020204020204" pitchFamily="34" charset="-122"/>
                <a:ea typeface="微软雅黑" panose="020B0503020204020204" pitchFamily="34" charset="-122"/>
              </a:rPr>
              <a:t>实名认证只能通过一次，请</a:t>
            </a:r>
            <a:r>
              <a:rPr lang="zh-CN" altLang="en-US" sz="2800" dirty="0" smtClean="0">
                <a:solidFill>
                  <a:srgbClr val="C00000"/>
                </a:solidFill>
                <a:latin typeface="微软雅黑" panose="020B0503020204020204" pitchFamily="34" charset="-122"/>
                <a:ea typeface="微软雅黑" panose="020B0503020204020204" pitchFamily="34" charset="-122"/>
              </a:rPr>
              <a:t>不要重复注册认证</a:t>
            </a:r>
            <a:endParaRPr lang="en-US" altLang="zh-CN" sz="2800" dirty="0">
              <a:solidFill>
                <a:srgbClr val="C00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779743" y="5201991"/>
            <a:ext cx="950204" cy="954107"/>
          </a:xfrm>
          <a:prstGeom prst="rect">
            <a:avLst/>
          </a:prstGeom>
          <a:noFill/>
        </p:spPr>
        <p:txBody>
          <a:bodyPr wrap="square" rtlCol="0">
            <a:spAutoFit/>
          </a:bodyPr>
          <a:lstStyle/>
          <a:p>
            <a:r>
              <a:rPr lang="zh-CN" altLang="en-US" sz="2800" b="1" dirty="0" smtClean="0">
                <a:solidFill>
                  <a:prstClr val="white"/>
                </a:solidFill>
                <a:latin typeface="微软雅黑" panose="020B0503020204020204" pitchFamily="34" charset="-122"/>
                <a:ea typeface="微软雅黑" panose="020B0503020204020204" pitchFamily="34" charset="-122"/>
              </a:rPr>
              <a:t>知识</a:t>
            </a:r>
            <a:endParaRPr lang="en-US" altLang="zh-CN" sz="2800" b="1" dirty="0" smtClean="0">
              <a:solidFill>
                <a:prstClr val="white"/>
              </a:solidFill>
              <a:latin typeface="微软雅黑" panose="020B0503020204020204" pitchFamily="34" charset="-122"/>
              <a:ea typeface="微软雅黑" panose="020B0503020204020204" pitchFamily="34" charset="-122"/>
            </a:endParaRPr>
          </a:p>
          <a:p>
            <a:r>
              <a:rPr lang="zh-CN" altLang="en-US" sz="2800" b="1" dirty="0">
                <a:solidFill>
                  <a:prstClr val="white"/>
                </a:solidFill>
                <a:latin typeface="微软雅黑" panose="020B0503020204020204" pitchFamily="34" charset="-122"/>
                <a:ea typeface="微软雅黑" panose="020B0503020204020204" pitchFamily="34" charset="-122"/>
              </a:rPr>
              <a:t>竞赛</a:t>
            </a:r>
          </a:p>
        </p:txBody>
      </p:sp>
    </p:spTree>
    <p:extLst>
      <p:ext uri="{BB962C8B-B14F-4D97-AF65-F5344CB8AC3E}">
        <p14:creationId xmlns:p14="http://schemas.microsoft.com/office/powerpoint/2010/main" val="3365372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251</Words>
  <Application>Microsoft Office PowerPoint</Application>
  <PresentationFormat>全屏显示(4:3)</PresentationFormat>
  <Paragraphs>34</Paragraphs>
  <Slides>5</Slides>
  <Notes>0</Notes>
  <HiddenSlides>0</HiddenSlides>
  <MMClips>0</MMClips>
  <ScaleCrop>false</ScaleCrop>
  <HeadingPairs>
    <vt:vector size="4" baseType="variant">
      <vt:variant>
        <vt:lpstr>主题</vt:lpstr>
      </vt:variant>
      <vt:variant>
        <vt:i4>3</vt:i4>
      </vt:variant>
      <vt:variant>
        <vt:lpstr>幻灯片标题</vt:lpstr>
      </vt:variant>
      <vt:variant>
        <vt:i4>5</vt:i4>
      </vt:variant>
    </vt:vector>
  </HeadingPairs>
  <TitlesOfParts>
    <vt:vector size="8" baseType="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ISAAC</cp:lastModifiedBy>
  <cp:revision>7</cp:revision>
  <dcterms:created xsi:type="dcterms:W3CDTF">2020-10-16T06:10:15Z</dcterms:created>
  <dcterms:modified xsi:type="dcterms:W3CDTF">2020-10-16T07:14:09Z</dcterms:modified>
</cp:coreProperties>
</file>